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sldIdLst>
    <p:sldId id="259" r:id="rId2"/>
    <p:sldId id="277" r:id="rId3"/>
    <p:sldId id="319" r:id="rId4"/>
    <p:sldId id="320" r:id="rId5"/>
    <p:sldId id="321" r:id="rId6"/>
    <p:sldId id="322" r:id="rId7"/>
    <p:sldId id="323" r:id="rId8"/>
    <p:sldId id="325" r:id="rId9"/>
    <p:sldId id="318" r:id="rId10"/>
    <p:sldId id="317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87F6E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53" autoAdjust="0"/>
    <p:restoredTop sz="90929"/>
  </p:normalViewPr>
  <p:slideViewPr>
    <p:cSldViewPr snapToGrid="0">
      <p:cViewPr>
        <p:scale>
          <a:sx n="70" d="100"/>
          <a:sy n="70" d="100"/>
        </p:scale>
        <p:origin x="-136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 smtClean="0">
                <a:latin typeface="Times" pitchFamily="-32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 smtClean="0">
                <a:latin typeface="Times" pitchFamily="-32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1" smtClean="0">
                <a:latin typeface="Times" pitchFamily="-32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1" smtClean="0">
                <a:latin typeface="Times" pitchFamily="-32" charset="0"/>
              </a:defRPr>
            </a:lvl1pPr>
          </a:lstStyle>
          <a:p>
            <a:pPr>
              <a:defRPr/>
            </a:pPr>
            <a:fld id="{84F76EB7-E97D-43EF-8D77-60018FE7ABF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82376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32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32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32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32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3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Ladies and Gentelemen – Pleasure and privilege</a:t>
            </a:r>
          </a:p>
          <a:p>
            <a:r>
              <a:rPr lang="da-DK" dirty="0" smtClean="0"/>
              <a:t>My name is, eco. Tell you more</a:t>
            </a:r>
          </a:p>
          <a:p>
            <a:endParaRPr lang="da-DK" dirty="0" smtClean="0"/>
          </a:p>
          <a:p>
            <a:r>
              <a:rPr lang="da-DK" dirty="0"/>
              <a:t>I want you to consider my presentation as food for </a:t>
            </a:r>
            <a:r>
              <a:rPr lang="da-DK" dirty="0" smtClean="0"/>
              <a:t>thought</a:t>
            </a:r>
            <a:r>
              <a:rPr lang="da-DK" dirty="0"/>
              <a:t> </a:t>
            </a:r>
            <a:r>
              <a:rPr lang="da-DK" dirty="0" smtClean="0"/>
              <a:t>in terms of the future development of NP systems. </a:t>
            </a:r>
            <a:endParaRPr lang="da-DK" dirty="0"/>
          </a:p>
          <a:p>
            <a:r>
              <a:rPr lang="da-DK" dirty="0" smtClean="0"/>
              <a:t>The way consumers purchase and consume communications services is changing. Namely bundling.</a:t>
            </a:r>
          </a:p>
          <a:p>
            <a:r>
              <a:rPr lang="da-DK" dirty="0" smtClean="0"/>
              <a:t>These changes will have a fundamental impact on the future development of national telehone numbering plans and management o that resource. Consequently, NP systems, processes and procedures will be affected also.</a:t>
            </a:r>
          </a:p>
          <a:p>
            <a:r>
              <a:rPr lang="da-DK" dirty="0" smtClean="0"/>
              <a:t>Until now, NP has been a vary successful competition enabler. It needs to remain so in the new environment.</a:t>
            </a:r>
          </a:p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F76EB7-E97D-43EF-8D77-60018FE7ABFE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7464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Firstly a little bit of background on me and the organisation I represent.</a:t>
            </a:r>
          </a:p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F76EB7-E97D-43EF-8D77-60018FE7ABFE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6367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F76EB7-E97D-43EF-8D77-60018FE7ABFE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1936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Macintosh%20HD:Users:bess:Library:Mail%20Downloads: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Macintosh HD:Users:bess:Library:Mail Downloads:"/>
          <p:cNvPicPr>
            <a:picLocks noChangeAspect="1" noChangeArrowheads="1"/>
          </p:cNvPicPr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Rectangle 4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905000" y="3352800"/>
            <a:ext cx="6400800" cy="381000"/>
          </a:xfrm>
        </p:spPr>
        <p:txBody>
          <a:bodyPr/>
          <a:lstStyle>
            <a:lvl1pPr marL="0" indent="0" algn="r">
              <a:buFontTx/>
              <a:buNone/>
              <a:defRPr sz="16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dirty="0" smtClean="0"/>
              <a:t>Jukka Rakkolainen / ECO</a:t>
            </a:r>
            <a:endParaRPr lang="en-GB" noProof="0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788230" y="5704114"/>
            <a:ext cx="4578690" cy="821130"/>
          </a:xfrm>
        </p:spPr>
        <p:txBody>
          <a:bodyPr anchor="ctr"/>
          <a:lstStyle>
            <a:lvl1pPr marL="0" indent="0" algn="r">
              <a:buNone/>
              <a:defRPr sz="1200" baseline="0"/>
            </a:lvl1pPr>
          </a:lstStyle>
          <a:p>
            <a:pPr lvl="0"/>
            <a:r>
              <a:rPr lang="en-GB" dirty="0" smtClean="0"/>
              <a:t>Nordic-Baltic Electronic Communications Regulators’ Workshop</a:t>
            </a:r>
          </a:p>
          <a:p>
            <a:pPr lvl="0"/>
            <a:r>
              <a:rPr lang="en-GB" dirty="0" smtClean="0"/>
              <a:t>Network Neutrality and Consumer Protection</a:t>
            </a:r>
          </a:p>
          <a:p>
            <a:pPr lvl="0"/>
            <a:r>
              <a:rPr lang="en-GB" dirty="0" smtClean="0"/>
              <a:t>Vilnius, 29 August 2012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763688" y="2492896"/>
            <a:ext cx="6552728" cy="792162"/>
          </a:xfrm>
        </p:spPr>
        <p:txBody>
          <a:bodyPr anchor="ctr"/>
          <a:lstStyle>
            <a:lvl1pPr marL="0" indent="0" algn="r">
              <a:buNone/>
              <a:defRPr sz="24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da-DK" sz="2400" dirty="0" smtClean="0"/>
              <a:t>Quality of Internet Access – a Broader View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2687" y="354466"/>
            <a:ext cx="2714625" cy="77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206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buClr>
                <a:srgbClr val="FF0000"/>
              </a:buClr>
              <a:defRPr/>
            </a:lvl1pPr>
            <a:lvl2pPr>
              <a:buClr>
                <a:srgbClr val="FF0000"/>
              </a:buClr>
              <a:defRPr/>
            </a:lvl2pPr>
            <a:lvl3pPr>
              <a:buClr>
                <a:srgbClr val="FF0000"/>
              </a:buClr>
              <a:defRPr/>
            </a:lvl3pPr>
            <a:lvl4pPr>
              <a:buClr>
                <a:srgbClr val="FF0000"/>
              </a:buClr>
              <a:defRPr/>
            </a:lvl4pPr>
            <a:lvl5pPr>
              <a:buClr>
                <a:srgbClr val="FF0000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Footer copy here</a:t>
            </a:r>
            <a:endParaRPr lang="en-US" sz="1400" dirty="0">
              <a:solidFill>
                <a:schemeClr val="tx1"/>
              </a:solidFill>
              <a:latin typeface="Times" pitchFamily="-3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2687" y="354466"/>
            <a:ext cx="2714625" cy="77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7034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1446213"/>
            <a:ext cx="1885950" cy="4725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1446213"/>
            <a:ext cx="5505450" cy="4725987"/>
          </a:xfrm>
        </p:spPr>
        <p:txBody>
          <a:bodyPr vert="eaVert"/>
          <a:lstStyle>
            <a:lvl1pPr>
              <a:buClr>
                <a:srgbClr val="FF0000"/>
              </a:buClr>
              <a:defRPr/>
            </a:lvl1pPr>
            <a:lvl2pPr>
              <a:buClr>
                <a:srgbClr val="FF0000"/>
              </a:buClr>
              <a:defRPr/>
            </a:lvl2pPr>
            <a:lvl3pPr>
              <a:buClr>
                <a:srgbClr val="FF0000"/>
              </a:buClr>
              <a:defRPr/>
            </a:lvl3pPr>
            <a:lvl4pPr>
              <a:buClr>
                <a:srgbClr val="FF0000"/>
              </a:buClr>
              <a:defRPr/>
            </a:lvl4pPr>
            <a:lvl5pPr>
              <a:buClr>
                <a:srgbClr val="FF0000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Footer copy here</a:t>
            </a:r>
            <a:endParaRPr lang="en-US" sz="1400" dirty="0">
              <a:solidFill>
                <a:schemeClr val="tx1"/>
              </a:solidFill>
              <a:latin typeface="Times" pitchFamily="-3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2687" y="354466"/>
            <a:ext cx="2714625" cy="77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26406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446213"/>
            <a:ext cx="75438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4400" y="2362200"/>
            <a:ext cx="7543800" cy="3810000"/>
          </a:xfrm>
        </p:spPr>
        <p:txBody>
          <a:bodyPr/>
          <a:lstStyle/>
          <a:p>
            <a:pPr lvl="0"/>
            <a:r>
              <a:rPr lang="en-US" noProof="0" dirty="0" smtClean="0"/>
              <a:t>Click icon to add chart</a:t>
            </a:r>
            <a:endParaRPr lang="en-GB" noProof="0" dirty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Footer copy here</a:t>
            </a:r>
            <a:endParaRPr lang="en-US" sz="1400" dirty="0">
              <a:solidFill>
                <a:schemeClr val="tx1"/>
              </a:solidFill>
              <a:latin typeface="Times" pitchFamily="-3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2687" y="354466"/>
            <a:ext cx="2714625" cy="77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163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FF0000"/>
              </a:buClr>
              <a:defRPr/>
            </a:lvl1pPr>
            <a:lvl2pPr>
              <a:buClr>
                <a:srgbClr val="FF0000"/>
              </a:buClr>
              <a:defRPr/>
            </a:lvl2pPr>
            <a:lvl3pPr>
              <a:buClr>
                <a:srgbClr val="FF0000"/>
              </a:buClr>
              <a:defRPr/>
            </a:lvl3pPr>
            <a:lvl4pPr>
              <a:buClr>
                <a:srgbClr val="FF0000"/>
              </a:buClr>
              <a:defRPr/>
            </a:lvl4pPr>
            <a:lvl5pPr>
              <a:buClr>
                <a:srgbClr val="FF0000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 anchor="ctr"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ECO / Jukka Rakkolainen</a:t>
            </a:r>
            <a:endParaRPr lang="en-US" sz="1400" dirty="0">
              <a:solidFill>
                <a:schemeClr val="tx1"/>
              </a:solidFill>
              <a:latin typeface="Times" pitchFamily="-32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5179977" y="6309321"/>
            <a:ext cx="3312417" cy="330965"/>
          </a:xfrm>
        </p:spPr>
        <p:txBody>
          <a:bodyPr anchor="ctr"/>
          <a:lstStyle>
            <a:lvl1pPr marL="0" indent="0" algn="r">
              <a:buNone/>
              <a:defRPr sz="900" baseline="0"/>
            </a:lvl1pPr>
          </a:lstStyle>
          <a:p>
            <a:pPr lvl="0"/>
            <a:r>
              <a:rPr lang="da-DK" dirty="0" smtClean="0"/>
              <a:t>Presentation title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add title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2687" y="354466"/>
            <a:ext cx="2714625" cy="77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699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Footer copy here</a:t>
            </a:r>
            <a:endParaRPr lang="en-US" sz="1400" dirty="0">
              <a:solidFill>
                <a:schemeClr val="tx1"/>
              </a:solidFill>
              <a:latin typeface="Times" pitchFamily="-32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555776" y="1412776"/>
            <a:ext cx="6192589" cy="576659"/>
          </a:xfrm>
        </p:spPr>
        <p:txBody>
          <a:bodyPr anchor="ctr"/>
          <a:lstStyle>
            <a:lvl1pPr marL="0" indent="0" algn="r">
              <a:buNone/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da-DK" dirty="0" smtClean="0"/>
              <a:t>Click to add title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2687" y="354466"/>
            <a:ext cx="2714625" cy="77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537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362200"/>
            <a:ext cx="3695700" cy="3810000"/>
          </a:xfrm>
        </p:spPr>
        <p:txBody>
          <a:bodyPr/>
          <a:lstStyle>
            <a:lvl1pPr>
              <a:buClr>
                <a:srgbClr val="FF0000"/>
              </a:buClr>
              <a:defRPr sz="2800"/>
            </a:lvl1pPr>
            <a:lvl2pPr>
              <a:buClr>
                <a:srgbClr val="FF0000"/>
              </a:buClr>
              <a:defRPr sz="2400"/>
            </a:lvl2pPr>
            <a:lvl3pPr>
              <a:buClr>
                <a:srgbClr val="FF0000"/>
              </a:buClr>
              <a:defRPr sz="2000"/>
            </a:lvl3pPr>
            <a:lvl4pPr>
              <a:buClr>
                <a:srgbClr val="FF0000"/>
              </a:buClr>
              <a:defRPr sz="1800"/>
            </a:lvl4pPr>
            <a:lvl5pPr>
              <a:buClr>
                <a:srgbClr val="FF0000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2362200"/>
            <a:ext cx="3695700" cy="3810000"/>
          </a:xfrm>
        </p:spPr>
        <p:txBody>
          <a:bodyPr/>
          <a:lstStyle>
            <a:lvl1pPr>
              <a:buClr>
                <a:srgbClr val="FF0000"/>
              </a:buClr>
              <a:defRPr sz="2800"/>
            </a:lvl1pPr>
            <a:lvl2pPr>
              <a:buClr>
                <a:srgbClr val="FF0000"/>
              </a:buClr>
              <a:defRPr sz="2400"/>
            </a:lvl2pPr>
            <a:lvl3pPr>
              <a:buClr>
                <a:srgbClr val="FF0000"/>
              </a:buClr>
              <a:defRPr sz="2000"/>
            </a:lvl3pPr>
            <a:lvl4pPr>
              <a:buClr>
                <a:srgbClr val="FF0000"/>
              </a:buClr>
              <a:defRPr sz="1800"/>
            </a:lvl4pPr>
            <a:lvl5pPr>
              <a:buClr>
                <a:srgbClr val="FF0000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Footer copy here</a:t>
            </a:r>
            <a:endParaRPr lang="en-US" sz="1400" dirty="0">
              <a:solidFill>
                <a:schemeClr val="tx1"/>
              </a:solidFill>
              <a:latin typeface="Times" pitchFamily="-3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2687" y="354466"/>
            <a:ext cx="2714625" cy="77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978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buClr>
                <a:srgbClr val="FF0000"/>
              </a:buClr>
              <a:defRPr sz="2400"/>
            </a:lvl1pPr>
            <a:lvl2pPr>
              <a:buClr>
                <a:srgbClr val="FF0000"/>
              </a:buClr>
              <a:defRPr sz="2000"/>
            </a:lvl2pPr>
            <a:lvl3pPr>
              <a:buClr>
                <a:srgbClr val="FF0000"/>
              </a:buClr>
              <a:defRPr sz="1800"/>
            </a:lvl3pPr>
            <a:lvl4pPr>
              <a:buClr>
                <a:srgbClr val="FF0000"/>
              </a:buClr>
              <a:defRPr sz="1600"/>
            </a:lvl4pPr>
            <a:lvl5pPr>
              <a:buClr>
                <a:srgbClr val="FF0000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buClr>
                <a:srgbClr val="FF0000"/>
              </a:buClr>
              <a:defRPr sz="2400"/>
            </a:lvl1pPr>
            <a:lvl2pPr>
              <a:buClr>
                <a:srgbClr val="FF0000"/>
              </a:buClr>
              <a:defRPr sz="2000"/>
            </a:lvl2pPr>
            <a:lvl3pPr>
              <a:buClr>
                <a:srgbClr val="FF0000"/>
              </a:buClr>
              <a:defRPr sz="1800"/>
            </a:lvl3pPr>
            <a:lvl4pPr>
              <a:buClr>
                <a:srgbClr val="FF0000"/>
              </a:buClr>
              <a:defRPr sz="1600"/>
            </a:lvl4pPr>
            <a:lvl5pPr>
              <a:buClr>
                <a:srgbClr val="FF0000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Footer copy here</a:t>
            </a:r>
            <a:endParaRPr lang="en-US" sz="1400" dirty="0">
              <a:solidFill>
                <a:schemeClr val="tx1"/>
              </a:solidFill>
              <a:latin typeface="Times" pitchFamily="-3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2687" y="354466"/>
            <a:ext cx="2714625" cy="77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815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Footer copy here</a:t>
            </a:r>
            <a:endParaRPr lang="en-US" sz="1400" dirty="0">
              <a:solidFill>
                <a:schemeClr val="tx1"/>
              </a:solidFill>
              <a:latin typeface="Times" pitchFamily="-3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2687" y="354466"/>
            <a:ext cx="2714625" cy="77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542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Footer copy here</a:t>
            </a:r>
            <a:endParaRPr lang="en-US" sz="1400" dirty="0">
              <a:solidFill>
                <a:schemeClr val="tx1"/>
              </a:solidFill>
              <a:latin typeface="Times" pitchFamily="-32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1403648" y="1340768"/>
            <a:ext cx="7488832" cy="648072"/>
          </a:xfrm>
        </p:spPr>
        <p:txBody>
          <a:bodyPr anchor="ctr"/>
          <a:lstStyle>
            <a:lvl1pPr marL="0" indent="0" algn="r">
              <a:buNone/>
              <a:defRPr sz="24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da-DK" sz="2400" b="1" dirty="0" smtClean="0"/>
              <a:t>Click to add title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2687" y="354466"/>
            <a:ext cx="2714625" cy="77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854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6872"/>
            <a:ext cx="5111750" cy="3849291"/>
          </a:xfrm>
        </p:spPr>
        <p:txBody>
          <a:bodyPr/>
          <a:lstStyle>
            <a:lvl1pPr>
              <a:buClr>
                <a:srgbClr val="FF0000"/>
              </a:buClr>
              <a:defRPr sz="3200"/>
            </a:lvl1pPr>
            <a:lvl2pPr>
              <a:buClr>
                <a:srgbClr val="FF0000"/>
              </a:buClr>
              <a:defRPr sz="2800"/>
            </a:lvl2pPr>
            <a:lvl3pPr>
              <a:buClr>
                <a:srgbClr val="FF0000"/>
              </a:buClr>
              <a:defRPr sz="2400"/>
            </a:lvl3pPr>
            <a:lvl4pPr>
              <a:buClr>
                <a:srgbClr val="FF0000"/>
              </a:buClr>
              <a:defRPr sz="2000"/>
            </a:lvl4pPr>
            <a:lvl5pPr>
              <a:buClr>
                <a:srgbClr val="FF0000"/>
              </a:buCl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276872"/>
            <a:ext cx="3008313" cy="38492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Footer copy here</a:t>
            </a:r>
            <a:endParaRPr lang="en-US" sz="1400" dirty="0">
              <a:solidFill>
                <a:schemeClr val="tx1"/>
              </a:solidFill>
              <a:latin typeface="Times" pitchFamily="-32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899592" y="1340768"/>
            <a:ext cx="7560840" cy="648072"/>
          </a:xfrm>
        </p:spPr>
        <p:txBody>
          <a:bodyPr anchor="ctr"/>
          <a:lstStyle>
            <a:lvl1pPr marL="0" indent="0" algn="r">
              <a:buNone/>
              <a:defRPr sz="24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da-DK" sz="2400" dirty="0" smtClean="0"/>
              <a:t>Click to add title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2687" y="354466"/>
            <a:ext cx="2714625" cy="77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717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2276872"/>
            <a:ext cx="5486400" cy="30243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Footer copy here</a:t>
            </a:r>
            <a:endParaRPr lang="en-US" sz="1400" dirty="0">
              <a:solidFill>
                <a:schemeClr val="tx1"/>
              </a:solidFill>
              <a:latin typeface="Times" pitchFamily="-32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add title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2687" y="354466"/>
            <a:ext cx="2714625" cy="77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635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Macintosh%20HD:Users:bess:Library:Mail%20Downloads: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Macintosh HD:Users:bess:Library:Mail Downloads:"/>
          <p:cNvPicPr>
            <a:picLocks noChangeAspect="1" noChangeArrowheads="1"/>
          </p:cNvPicPr>
          <p:nvPr/>
        </p:nvPicPr>
        <p:blipFill>
          <a:blip r:embed="rId14" r:link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446213"/>
            <a:ext cx="7543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362200"/>
            <a:ext cx="75438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14400" y="6324600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smtClean="0">
                <a:solidFill>
                  <a:srgbClr val="887F6E"/>
                </a:solidFill>
              </a:defRPr>
            </a:lvl1pPr>
          </a:lstStyle>
          <a:p>
            <a:pPr>
              <a:defRPr/>
            </a:pPr>
            <a:r>
              <a:rPr lang="en-US" dirty="0"/>
              <a:t>Footer copy here</a:t>
            </a:r>
            <a:endParaRPr lang="en-US" sz="1400" dirty="0">
              <a:solidFill>
                <a:schemeClr val="tx1"/>
              </a:solidFill>
              <a:latin typeface="Times" pitchFamily="-32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Arial" pitchFamily="34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Arial" pitchFamily="34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Arial" pitchFamily="34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Arial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Arial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Arial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Arial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freddie.mcbride@eco.cept.or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png"/><Relationship Id="rId4" Type="http://schemas.openxmlformats.org/officeDocument/2006/relationships/hyperlink" Target="http://www.cept.org/eco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528816" y="3563582"/>
            <a:ext cx="6400800" cy="381000"/>
          </a:xfrm>
        </p:spPr>
        <p:txBody>
          <a:bodyPr/>
          <a:lstStyle/>
          <a:p>
            <a:r>
              <a:rPr lang="en-GB" sz="1200" b="1" dirty="0" smtClean="0"/>
              <a:t>Freddie McBride,  European Communications Office</a:t>
            </a:r>
            <a:endParaRPr lang="en-GB" sz="1200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709588" y="2543696"/>
            <a:ext cx="8256612" cy="948804"/>
          </a:xfrm>
        </p:spPr>
        <p:txBody>
          <a:bodyPr/>
          <a:lstStyle/>
          <a:p>
            <a:r>
              <a:rPr lang="en-GB" dirty="0" smtClean="0"/>
              <a:t>Working Group Numbering </a:t>
            </a:r>
            <a:r>
              <a:rPr lang="en-GB" dirty="0" smtClean="0"/>
              <a:t>&amp; Networks</a:t>
            </a:r>
            <a:endParaRPr lang="en-GB" sz="2000" dirty="0" smtClean="0"/>
          </a:p>
          <a:p>
            <a:endParaRPr lang="en-GB" sz="900" dirty="0" smtClean="0"/>
          </a:p>
        </p:txBody>
      </p:sp>
      <p:sp>
        <p:nvSpPr>
          <p:cNvPr id="6" name="Text Placeholder 2"/>
          <p:cNvSpPr txBox="1">
            <a:spLocks/>
          </p:cNvSpPr>
          <p:nvPr/>
        </p:nvSpPr>
        <p:spPr bwMode="auto">
          <a:xfrm>
            <a:off x="2834742" y="6036870"/>
            <a:ext cx="6309258" cy="821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 algn="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100" b="1" kern="0" dirty="0" smtClean="0">
                <a:solidFill>
                  <a:schemeClr val="bg2"/>
                </a:solidFill>
              </a:rPr>
              <a:t>Third CEPT workshop on “European Spectrum Management and Numbering”</a:t>
            </a:r>
          </a:p>
          <a:p>
            <a:r>
              <a:rPr lang="en-GB" sz="1100" b="1" kern="0" dirty="0" smtClean="0">
                <a:solidFill>
                  <a:schemeClr val="bg2"/>
                </a:solidFill>
              </a:rPr>
              <a:t>ECO, 4 June 2014</a:t>
            </a:r>
            <a:endParaRPr lang="en-GB" sz="1100" b="1" kern="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14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a-DK" sz="2000" b="1" dirty="0" smtClean="0"/>
          </a:p>
          <a:p>
            <a:r>
              <a:rPr lang="da-DK" sz="2000" b="1" dirty="0"/>
              <a:t>Contact:</a:t>
            </a:r>
          </a:p>
          <a:p>
            <a:pPr marL="400050" lvl="1" indent="0">
              <a:buNone/>
            </a:pPr>
            <a:r>
              <a:rPr lang="da-DK" sz="1800" b="1" dirty="0"/>
              <a:t>Freddie McBride </a:t>
            </a:r>
            <a:r>
              <a:rPr lang="da-DK" sz="1200" b="1" dirty="0">
                <a:solidFill>
                  <a:schemeClr val="bg1">
                    <a:lumMod val="50000"/>
                  </a:schemeClr>
                </a:solidFill>
              </a:rPr>
              <a:t>BBS MSc DipRegGov</a:t>
            </a:r>
          </a:p>
          <a:p>
            <a:pPr marL="400050" lvl="1" indent="0">
              <a:buNone/>
            </a:pPr>
            <a:r>
              <a:rPr lang="da-DK" dirty="0">
                <a:hlinkClick r:id="rId3"/>
              </a:rPr>
              <a:t>freddie.mcbride@eco.cept.org</a:t>
            </a:r>
            <a:r>
              <a:rPr lang="da-DK" dirty="0"/>
              <a:t> </a:t>
            </a:r>
          </a:p>
          <a:p>
            <a:pPr marL="400050" lvl="1" indent="0">
              <a:buNone/>
            </a:pPr>
            <a:r>
              <a:rPr lang="da-DK" dirty="0"/>
              <a:t>+45 33 89 63 22</a:t>
            </a:r>
          </a:p>
          <a:p>
            <a:r>
              <a:rPr lang="da-DK" sz="2000" b="1" dirty="0" smtClean="0"/>
              <a:t>European Communications Office: </a:t>
            </a:r>
          </a:p>
          <a:p>
            <a:pPr marL="400050" lvl="1" indent="0">
              <a:buNone/>
            </a:pPr>
            <a:r>
              <a:rPr lang="da-DK" dirty="0" smtClean="0">
                <a:hlinkClick r:id="rId4"/>
              </a:rPr>
              <a:t>www.cept.org/eco</a:t>
            </a:r>
            <a:endParaRPr lang="da-DK" dirty="0" smtClean="0"/>
          </a:p>
          <a:p>
            <a:pPr marL="400050" lvl="1" indent="0">
              <a:buNone/>
            </a:pPr>
            <a:endParaRPr lang="da-DK" dirty="0"/>
          </a:p>
          <a:p>
            <a:pPr marL="400050" lvl="1" indent="0">
              <a:buNone/>
            </a:pPr>
            <a:r>
              <a:rPr lang="da-DK" dirty="0" smtClean="0"/>
              <a:t>Follow us on Twitter – </a:t>
            </a:r>
            <a:r>
              <a:rPr lang="da-DK" b="1" dirty="0" smtClean="0">
                <a:solidFill>
                  <a:schemeClr val="accent2"/>
                </a:solidFill>
              </a:rPr>
              <a:t>@CEPT_ECC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Thank you for your attention!</a:t>
            </a:r>
            <a:endParaRPr lang="da-DK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908" y="5189563"/>
            <a:ext cx="429904" cy="429904"/>
          </a:xfrm>
          <a:prstGeom prst="rect">
            <a:avLst/>
          </a:prstGeom>
        </p:spPr>
      </p:pic>
      <p:sp>
        <p:nvSpPr>
          <p:cNvPr id="6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734690" y="6255235"/>
            <a:ext cx="6309258" cy="821130"/>
          </a:xfrm>
        </p:spPr>
        <p:txBody>
          <a:bodyPr/>
          <a:lstStyle/>
          <a:p>
            <a:pPr algn="r"/>
            <a:r>
              <a:rPr lang="en-US" sz="1100" b="1" dirty="0">
                <a:solidFill>
                  <a:schemeClr val="bg2"/>
                </a:solidFill>
              </a:rPr>
              <a:t>Third CEPT workshop on “European Spectrum Management and Numbering</a:t>
            </a:r>
            <a:r>
              <a:rPr lang="en-US" sz="1100" b="1" dirty="0" smtClean="0">
                <a:solidFill>
                  <a:schemeClr val="bg2"/>
                </a:solidFill>
              </a:rPr>
              <a:t>”</a:t>
            </a:r>
          </a:p>
          <a:p>
            <a:pPr algn="r"/>
            <a:r>
              <a:rPr lang="en-GB" sz="1100" b="1" dirty="0" smtClean="0">
                <a:solidFill>
                  <a:schemeClr val="bg2"/>
                </a:solidFill>
              </a:rPr>
              <a:t>ECO, </a:t>
            </a:r>
            <a:r>
              <a:rPr lang="en-GB" sz="1100" b="1" dirty="0">
                <a:solidFill>
                  <a:schemeClr val="bg2"/>
                </a:solidFill>
              </a:rPr>
              <a:t>4</a:t>
            </a:r>
            <a:r>
              <a:rPr lang="en-GB" sz="1100" b="1" dirty="0" smtClean="0">
                <a:solidFill>
                  <a:schemeClr val="bg2"/>
                </a:solidFill>
              </a:rPr>
              <a:t> June 2014</a:t>
            </a:r>
            <a:endParaRPr lang="en-GB" sz="1100" b="1" dirty="0">
              <a:solidFill>
                <a:schemeClr val="bg2"/>
              </a:solidFill>
            </a:endParaRPr>
          </a:p>
        </p:txBody>
      </p:sp>
      <p:pic>
        <p:nvPicPr>
          <p:cNvPr id="7" name="Picture 2" descr="https://encrypted-tbn2.gstatic.com/images?q=tbn:ANd9GcQ8J2k_uXI09iTEtMQ8eT7hsSxqktu3gkFnSciCQ0JqfsyUFcGO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53" r="8497"/>
          <a:stretch/>
        </p:blipFill>
        <p:spPr bwMode="auto">
          <a:xfrm>
            <a:off x="6114198" y="2807119"/>
            <a:ext cx="2374710" cy="2382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542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>
                <a:solidFill>
                  <a:schemeClr val="bg1">
                    <a:lumMod val="50000"/>
                  </a:schemeClr>
                </a:solidFill>
              </a:rPr>
              <a:t>Numbering briefly</a:t>
            </a:r>
          </a:p>
          <a:p>
            <a:r>
              <a:rPr lang="da-DK" dirty="0" smtClean="0">
                <a:solidFill>
                  <a:schemeClr val="bg1">
                    <a:lumMod val="50000"/>
                  </a:schemeClr>
                </a:solidFill>
              </a:rPr>
              <a:t>How National Numbering Plans are structured</a:t>
            </a:r>
          </a:p>
          <a:p>
            <a:r>
              <a:rPr lang="da-DK" dirty="0" smtClean="0">
                <a:solidFill>
                  <a:schemeClr val="bg1">
                    <a:lumMod val="50000"/>
                  </a:schemeClr>
                </a:solidFill>
              </a:rPr>
              <a:t>ITU-T </a:t>
            </a:r>
            <a:r>
              <a:rPr lang="da-DK" dirty="0" smtClean="0">
                <a:solidFill>
                  <a:schemeClr val="bg1">
                    <a:lumMod val="50000"/>
                  </a:schemeClr>
                </a:solidFill>
              </a:rPr>
              <a:t>E.164</a:t>
            </a:r>
          </a:p>
          <a:p>
            <a:r>
              <a:rPr lang="da-DK" dirty="0">
                <a:solidFill>
                  <a:schemeClr val="bg1">
                    <a:lumMod val="50000"/>
                  </a:schemeClr>
                </a:solidFill>
              </a:rPr>
              <a:t>ITU-T </a:t>
            </a:r>
            <a:r>
              <a:rPr lang="da-DK" dirty="0" smtClean="0">
                <a:solidFill>
                  <a:schemeClr val="bg1">
                    <a:lumMod val="50000"/>
                  </a:schemeClr>
                </a:solidFill>
              </a:rPr>
              <a:t>E.212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Legal Basis for Numbering in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Europe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Organisation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of WG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NaN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Current Work Items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da-DK" dirty="0">
              <a:solidFill>
                <a:schemeClr val="bg1">
                  <a:lumMod val="50000"/>
                </a:schemeClr>
              </a:solidFill>
            </a:endParaRPr>
          </a:p>
          <a:p>
            <a:endParaRPr lang="da-DK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da-DK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da-DK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da-DK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da-DK" dirty="0">
              <a:solidFill>
                <a:schemeClr val="bg1">
                  <a:lumMod val="50000"/>
                </a:schemeClr>
              </a:solidFill>
            </a:endParaRPr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Contents</a:t>
            </a:r>
            <a:endParaRPr lang="da-DK" dirty="0"/>
          </a:p>
        </p:txBody>
      </p:sp>
      <p:sp>
        <p:nvSpPr>
          <p:cNvPr id="4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834742" y="6036870"/>
            <a:ext cx="6309258" cy="821130"/>
          </a:xfrm>
        </p:spPr>
        <p:txBody>
          <a:bodyPr/>
          <a:lstStyle/>
          <a:p>
            <a:pPr algn="r"/>
            <a:r>
              <a:rPr lang="en-US" sz="1100" b="1" dirty="0">
                <a:solidFill>
                  <a:schemeClr val="bg2"/>
                </a:solidFill>
              </a:rPr>
              <a:t>Third CEPT workshop on “European Spectrum Management and Numbering</a:t>
            </a:r>
            <a:r>
              <a:rPr lang="en-US" sz="1100" b="1" dirty="0" smtClean="0">
                <a:solidFill>
                  <a:schemeClr val="bg2"/>
                </a:solidFill>
              </a:rPr>
              <a:t>”</a:t>
            </a:r>
          </a:p>
          <a:p>
            <a:pPr algn="r"/>
            <a:r>
              <a:rPr lang="en-GB" sz="1100" b="1" dirty="0" smtClean="0">
                <a:solidFill>
                  <a:schemeClr val="bg2"/>
                </a:solidFill>
              </a:rPr>
              <a:t>ECO, </a:t>
            </a:r>
            <a:r>
              <a:rPr lang="en-GB" sz="1100" b="1" dirty="0">
                <a:solidFill>
                  <a:schemeClr val="bg2"/>
                </a:solidFill>
              </a:rPr>
              <a:t>4</a:t>
            </a:r>
            <a:r>
              <a:rPr lang="en-GB" sz="1100" b="1" dirty="0" smtClean="0">
                <a:solidFill>
                  <a:schemeClr val="bg2"/>
                </a:solidFill>
              </a:rPr>
              <a:t> June 2014</a:t>
            </a:r>
            <a:endParaRPr lang="en-GB" sz="11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98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925759" y="2237949"/>
            <a:ext cx="6100550" cy="4121908"/>
          </a:xfrm>
        </p:spPr>
        <p:txBody>
          <a:bodyPr/>
          <a:lstStyle/>
          <a:p>
            <a:r>
              <a:rPr lang="da-DK" sz="2100" dirty="0"/>
              <a:t>A key enabler of communications services</a:t>
            </a:r>
          </a:p>
          <a:p>
            <a:r>
              <a:rPr lang="da-DK" sz="2100" dirty="0" smtClean="0"/>
              <a:t>A </a:t>
            </a:r>
            <a:r>
              <a:rPr lang="da-DK" sz="2100" dirty="0" smtClean="0"/>
              <a:t>scarce resource that needs to be managed</a:t>
            </a:r>
          </a:p>
          <a:p>
            <a:r>
              <a:rPr lang="da-DK" sz="2100" dirty="0" smtClean="0"/>
              <a:t>Competition </a:t>
            </a:r>
            <a:r>
              <a:rPr lang="da-DK" sz="2100" dirty="0" smtClean="0"/>
              <a:t>– New Market Entrants and Number Portability</a:t>
            </a:r>
          </a:p>
          <a:p>
            <a:r>
              <a:rPr lang="da-DK" sz="2100" dirty="0" smtClean="0"/>
              <a:t>Innovation – New number ranges for new types of services</a:t>
            </a:r>
          </a:p>
          <a:p>
            <a:r>
              <a:rPr lang="da-DK" sz="2100" dirty="0" smtClean="0"/>
              <a:t>Consumer protection – Access to emergency services, premium rate services, freephone, roaming etc</a:t>
            </a:r>
            <a:r>
              <a:rPr lang="da-DK" sz="2100" dirty="0" smtClean="0"/>
              <a:t>.</a:t>
            </a:r>
          </a:p>
          <a:p>
            <a:r>
              <a:rPr lang="da-DK" sz="2100" dirty="0" smtClean="0"/>
              <a:t>Harmonisation – 112, 116, 118, rights of use</a:t>
            </a:r>
            <a:endParaRPr lang="da-DK" sz="2100" dirty="0" smtClean="0"/>
          </a:p>
          <a:p>
            <a:r>
              <a:rPr lang="da-DK" sz="2100" dirty="0" smtClean="0"/>
              <a:t>Capacity planning, mitigating risk of exhaustion</a:t>
            </a:r>
          </a:p>
          <a:p>
            <a:endParaRPr lang="da-DK" sz="21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Numbering – Briefly!</a:t>
            </a:r>
            <a:endParaRPr lang="da-DK" dirty="0"/>
          </a:p>
        </p:txBody>
      </p:sp>
      <p:pic>
        <p:nvPicPr>
          <p:cNvPr id="1026" name="Picture 2" descr="http://upload.wikimedia.org/wikipedia/commons/7/7d/Telephone-keypa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224" y="2431008"/>
            <a:ext cx="2501466" cy="3423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734690" y="6200644"/>
            <a:ext cx="6309258" cy="821130"/>
          </a:xfrm>
        </p:spPr>
        <p:txBody>
          <a:bodyPr/>
          <a:lstStyle/>
          <a:p>
            <a:pPr algn="r"/>
            <a:r>
              <a:rPr lang="en-US" sz="1100" b="1" dirty="0">
                <a:solidFill>
                  <a:schemeClr val="bg2"/>
                </a:solidFill>
              </a:rPr>
              <a:t>Third CEPT workshop on “European Spectrum Management and Numbering</a:t>
            </a:r>
            <a:r>
              <a:rPr lang="en-US" sz="1100" b="1" dirty="0" smtClean="0">
                <a:solidFill>
                  <a:schemeClr val="bg2"/>
                </a:solidFill>
              </a:rPr>
              <a:t>”</a:t>
            </a:r>
          </a:p>
          <a:p>
            <a:pPr algn="r"/>
            <a:r>
              <a:rPr lang="en-GB" sz="1100" b="1" dirty="0" smtClean="0">
                <a:solidFill>
                  <a:schemeClr val="bg2"/>
                </a:solidFill>
              </a:rPr>
              <a:t>ECO, </a:t>
            </a:r>
            <a:r>
              <a:rPr lang="en-GB" sz="1100" b="1" dirty="0">
                <a:solidFill>
                  <a:schemeClr val="bg2"/>
                </a:solidFill>
              </a:rPr>
              <a:t>4</a:t>
            </a:r>
            <a:r>
              <a:rPr lang="en-GB" sz="1100" b="1" dirty="0" smtClean="0">
                <a:solidFill>
                  <a:schemeClr val="bg2"/>
                </a:solidFill>
              </a:rPr>
              <a:t> June 2014</a:t>
            </a:r>
            <a:endParaRPr lang="en-GB" sz="11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107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04716" y="4163703"/>
            <a:ext cx="8666327" cy="2373573"/>
          </a:xfrm>
        </p:spPr>
        <p:txBody>
          <a:bodyPr/>
          <a:lstStyle/>
          <a:p>
            <a:r>
              <a:rPr lang="da-DK" sz="2100" dirty="0" smtClean="0"/>
              <a:t>National dialling plans are legacies of the original PSTN in a </a:t>
            </a:r>
            <a:r>
              <a:rPr lang="da-DK" sz="2100" dirty="0" smtClean="0"/>
              <a:t>country</a:t>
            </a:r>
          </a:p>
          <a:p>
            <a:r>
              <a:rPr lang="da-DK" sz="2100" dirty="0" smtClean="0"/>
              <a:t>Open and closed dialling plans (local dialling)</a:t>
            </a:r>
            <a:endParaRPr lang="da-DK" sz="2100" dirty="0" smtClean="0"/>
          </a:p>
          <a:p>
            <a:r>
              <a:rPr lang="da-DK" sz="2100" dirty="0" smtClean="0"/>
              <a:t>Changes are usually capacity driven or where new numbers for new services are needed.</a:t>
            </a:r>
          </a:p>
          <a:p>
            <a:r>
              <a:rPr lang="da-DK" sz="2100" dirty="0" smtClean="0"/>
              <a:t>Number changes are costly so important to get it right first time!</a:t>
            </a:r>
          </a:p>
          <a:p>
            <a:r>
              <a:rPr lang="da-DK" sz="2100" dirty="0" smtClean="0"/>
              <a:t>Other non-visible numbering resources – NSPCs, ISPCs etc</a:t>
            </a:r>
            <a:endParaRPr lang="da-DK" sz="21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How National Numbering Plans are structured</a:t>
            </a:r>
            <a:endParaRPr lang="da-DK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1429028"/>
              </p:ext>
            </p:extLst>
          </p:nvPr>
        </p:nvGraphicFramePr>
        <p:xfrm>
          <a:off x="445827" y="2229513"/>
          <a:ext cx="8507104" cy="1854200"/>
        </p:xfrm>
        <a:graphic>
          <a:graphicData uri="http://schemas.openxmlformats.org/drawingml/2006/table">
            <a:tbl>
              <a:tblPr firstRow="1">
                <a:tableStyleId>{21E4AEA4-8DFA-4A89-87EB-49C32662AFE0}</a:tableStyleId>
              </a:tblPr>
              <a:tblGrid>
                <a:gridCol w="823415"/>
                <a:gridCol w="7683689"/>
              </a:tblGrid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Level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Typical Designation</a:t>
                      </a:r>
                      <a:endParaRPr lang="da-D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0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 smtClean="0"/>
                        <a:t>0 – Trunk dialling, 00 - international </a:t>
                      </a:r>
                      <a:r>
                        <a:rPr lang="da-DK" sz="1600" dirty="0" smtClean="0"/>
                        <a:t>dialling (open</a:t>
                      </a:r>
                      <a:r>
                        <a:rPr lang="da-DK" sz="1600" baseline="0" dirty="0" smtClean="0"/>
                        <a:t> dialling plans only)</a:t>
                      </a:r>
                      <a:endParaRPr lang="da-DK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1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 smtClean="0"/>
                        <a:t>Special services – 1800 freephone, 112, 116, </a:t>
                      </a:r>
                      <a:r>
                        <a:rPr lang="da-DK" sz="1600" dirty="0" smtClean="0"/>
                        <a:t>118,</a:t>
                      </a:r>
                      <a:r>
                        <a:rPr lang="da-DK" sz="1600" baseline="0" dirty="0" smtClean="0"/>
                        <a:t> </a:t>
                      </a:r>
                      <a:r>
                        <a:rPr lang="da-DK" sz="1600" dirty="0" smtClean="0"/>
                        <a:t>shared cost numbers</a:t>
                      </a:r>
                      <a:endParaRPr lang="da-DK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2-8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da-DK" sz="1600" dirty="0" smtClean="0"/>
                        <a:t>2-8 – Geographic numbers, mobile </a:t>
                      </a:r>
                      <a:r>
                        <a:rPr lang="da-DK" sz="1600" dirty="0" smtClean="0"/>
                        <a:t>numbers, IP based numbers, SMS short codes</a:t>
                      </a:r>
                      <a:endParaRPr lang="da-DK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9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 smtClean="0"/>
                        <a:t>emergency services – </a:t>
                      </a:r>
                      <a:r>
                        <a:rPr lang="da-DK" sz="1600" dirty="0" smtClean="0"/>
                        <a:t>999,</a:t>
                      </a:r>
                      <a:r>
                        <a:rPr lang="da-DK" sz="1600" baseline="0" dirty="0" smtClean="0"/>
                        <a:t> </a:t>
                      </a:r>
                      <a:r>
                        <a:rPr lang="da-DK" sz="1600" dirty="0" smtClean="0"/>
                        <a:t>911 </a:t>
                      </a:r>
                      <a:r>
                        <a:rPr lang="da-DK" sz="1600" dirty="0" smtClean="0"/>
                        <a:t>and premium rate in some countries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734690" y="6255235"/>
            <a:ext cx="6309258" cy="821130"/>
          </a:xfrm>
        </p:spPr>
        <p:txBody>
          <a:bodyPr/>
          <a:lstStyle/>
          <a:p>
            <a:pPr algn="r"/>
            <a:r>
              <a:rPr lang="en-US" sz="1100" b="1" dirty="0">
                <a:solidFill>
                  <a:schemeClr val="bg2"/>
                </a:solidFill>
              </a:rPr>
              <a:t>Third CEPT workshop on “European Spectrum Management and Numbering</a:t>
            </a:r>
            <a:r>
              <a:rPr lang="en-US" sz="1100" b="1" dirty="0" smtClean="0">
                <a:solidFill>
                  <a:schemeClr val="bg2"/>
                </a:solidFill>
              </a:rPr>
              <a:t>”</a:t>
            </a:r>
          </a:p>
          <a:p>
            <a:pPr algn="r"/>
            <a:r>
              <a:rPr lang="en-GB" sz="1100" b="1" dirty="0" smtClean="0">
                <a:solidFill>
                  <a:schemeClr val="bg2"/>
                </a:solidFill>
              </a:rPr>
              <a:t>ECO, </a:t>
            </a:r>
            <a:r>
              <a:rPr lang="en-GB" sz="1100" b="1" dirty="0">
                <a:solidFill>
                  <a:schemeClr val="bg2"/>
                </a:solidFill>
              </a:rPr>
              <a:t>4</a:t>
            </a:r>
            <a:r>
              <a:rPr lang="en-GB" sz="1100" b="1" dirty="0" smtClean="0">
                <a:solidFill>
                  <a:schemeClr val="bg2"/>
                </a:solidFill>
              </a:rPr>
              <a:t> June 2014</a:t>
            </a:r>
            <a:endParaRPr lang="en-GB" sz="11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946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ITU-T E.164</a:t>
            </a:r>
            <a:endParaRPr lang="da-DK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8669" y="3183806"/>
            <a:ext cx="4667692" cy="1825588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-327546" y="2815985"/>
            <a:ext cx="4626591" cy="3110554"/>
          </a:xfrm>
        </p:spPr>
        <p:txBody>
          <a:bodyPr/>
          <a:lstStyle/>
          <a:p>
            <a:pPr lvl="1"/>
            <a:r>
              <a:rPr lang="da-DK" dirty="0" smtClean="0"/>
              <a:t>Assigned to national ministries</a:t>
            </a:r>
          </a:p>
          <a:p>
            <a:pPr lvl="1"/>
            <a:r>
              <a:rPr lang="da-DK" dirty="0" smtClean="0"/>
              <a:t>Behind the country code, the management and configuration of the numbering scheme is a national matter</a:t>
            </a:r>
          </a:p>
          <a:p>
            <a:pPr lvl="1"/>
            <a:r>
              <a:rPr lang="da-DK" dirty="0" smtClean="0"/>
              <a:t>Some elements of harmonisation particularly in Europe – 112, 116, 118 for example</a:t>
            </a:r>
          </a:p>
          <a:p>
            <a:pPr lvl="1"/>
            <a:endParaRPr lang="da-DK" dirty="0"/>
          </a:p>
        </p:txBody>
      </p:sp>
      <p:sp>
        <p:nvSpPr>
          <p:cNvPr id="9" name="Rectangle 8"/>
          <p:cNvSpPr/>
          <p:nvPr/>
        </p:nvSpPr>
        <p:spPr>
          <a:xfrm>
            <a:off x="0" y="5913242"/>
            <a:ext cx="925318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da-DK" dirty="0"/>
              <a:t>The development of E.164 the responsibility of ITU-T Study Group 2.</a:t>
            </a:r>
          </a:p>
        </p:txBody>
      </p:sp>
      <p:sp>
        <p:nvSpPr>
          <p:cNvPr id="10" name="Rectangle 9"/>
          <p:cNvSpPr/>
          <p:nvPr/>
        </p:nvSpPr>
        <p:spPr>
          <a:xfrm>
            <a:off x="-1" y="2274839"/>
            <a:ext cx="735614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da-DK" dirty="0"/>
              <a:t>Country Codes – Denmark +45, UK +44, Ireland +353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734690" y="6255235"/>
            <a:ext cx="6309258" cy="821130"/>
          </a:xfrm>
        </p:spPr>
        <p:txBody>
          <a:bodyPr/>
          <a:lstStyle/>
          <a:p>
            <a:pPr algn="r"/>
            <a:r>
              <a:rPr lang="en-US" sz="1100" b="1" dirty="0">
                <a:solidFill>
                  <a:schemeClr val="bg2"/>
                </a:solidFill>
              </a:rPr>
              <a:t>Third CEPT workshop on “European Spectrum Management and Numbering</a:t>
            </a:r>
            <a:r>
              <a:rPr lang="en-US" sz="1100" b="1" dirty="0" smtClean="0">
                <a:solidFill>
                  <a:schemeClr val="bg2"/>
                </a:solidFill>
              </a:rPr>
              <a:t>”</a:t>
            </a:r>
          </a:p>
          <a:p>
            <a:pPr algn="r"/>
            <a:r>
              <a:rPr lang="en-GB" sz="1100" b="1" dirty="0" smtClean="0">
                <a:solidFill>
                  <a:schemeClr val="bg2"/>
                </a:solidFill>
              </a:rPr>
              <a:t>ECO, </a:t>
            </a:r>
            <a:r>
              <a:rPr lang="en-GB" sz="1100" b="1" dirty="0">
                <a:solidFill>
                  <a:schemeClr val="bg2"/>
                </a:solidFill>
              </a:rPr>
              <a:t>4</a:t>
            </a:r>
            <a:r>
              <a:rPr lang="en-GB" sz="1100" b="1" dirty="0" smtClean="0">
                <a:solidFill>
                  <a:schemeClr val="bg2"/>
                </a:solidFill>
              </a:rPr>
              <a:t> June 2014</a:t>
            </a:r>
            <a:endParaRPr lang="en-GB" sz="11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4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1069" y="2255931"/>
            <a:ext cx="6277969" cy="2520785"/>
          </a:xfrm>
        </p:spPr>
        <p:txBody>
          <a:bodyPr/>
          <a:lstStyle/>
          <a:p>
            <a:r>
              <a:rPr lang="da-DK" dirty="0" smtClean="0"/>
              <a:t>Every mobile device in the world has a SIM card. </a:t>
            </a:r>
          </a:p>
          <a:p>
            <a:r>
              <a:rPr lang="da-DK" dirty="0"/>
              <a:t>Denmark </a:t>
            </a:r>
            <a:r>
              <a:rPr lang="da-DK" dirty="0" smtClean="0"/>
              <a:t>238 -  </a:t>
            </a:r>
            <a:r>
              <a:rPr lang="da-DK" dirty="0"/>
              <a:t>UK </a:t>
            </a:r>
            <a:r>
              <a:rPr lang="da-DK" dirty="0" smtClean="0"/>
              <a:t>234,235 - Ireland 272</a:t>
            </a:r>
            <a:endParaRPr lang="da-DK" dirty="0"/>
          </a:p>
          <a:p>
            <a:r>
              <a:rPr lang="da-DK" dirty="0" smtClean="0"/>
              <a:t>Each SIM has a unique IMSI number</a:t>
            </a:r>
          </a:p>
          <a:p>
            <a:r>
              <a:rPr lang="da-DK" dirty="0" smtClean="0"/>
              <a:t>Registration, authentication, roaming</a:t>
            </a:r>
          </a:p>
          <a:p>
            <a:r>
              <a:rPr lang="da-DK" dirty="0" smtClean="0"/>
              <a:t>700+ networks with roaming agreements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ITU-T E.212</a:t>
            </a:r>
            <a:endParaRPr lang="da-DK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0825" y="2133102"/>
            <a:ext cx="2543175" cy="18002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6791" y="4655026"/>
            <a:ext cx="3665198" cy="2137389"/>
          </a:xfrm>
          <a:prstGeom prst="rect">
            <a:avLst/>
          </a:prstGeom>
        </p:spPr>
      </p:pic>
      <p:sp>
        <p:nvSpPr>
          <p:cNvPr id="8" name="Content Placeholder 1"/>
          <p:cNvSpPr txBox="1">
            <a:spLocks/>
          </p:cNvSpPr>
          <p:nvPr/>
        </p:nvSpPr>
        <p:spPr bwMode="auto">
          <a:xfrm>
            <a:off x="234288" y="4824484"/>
            <a:ext cx="4378656" cy="2520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da-DK" i="1" kern="0" dirty="0" smtClean="0">
                <a:solidFill>
                  <a:schemeClr val="accent2">
                    <a:lumMod val="75000"/>
                  </a:schemeClr>
                </a:solidFill>
              </a:rPr>
              <a:t>Emerging business models for M2M (</a:t>
            </a:r>
            <a:r>
              <a:rPr lang="da-DK" i="1" kern="0" dirty="0">
                <a:solidFill>
                  <a:schemeClr val="accent2">
                    <a:lumMod val="75000"/>
                  </a:schemeClr>
                </a:solidFill>
              </a:rPr>
              <a:t>eCall, Smart </a:t>
            </a:r>
            <a:r>
              <a:rPr lang="da-DK" i="1" kern="0" dirty="0" smtClean="0">
                <a:solidFill>
                  <a:schemeClr val="accent2">
                    <a:lumMod val="75000"/>
                  </a:schemeClr>
                </a:solidFill>
              </a:rPr>
              <a:t>Metering) and global communications services a challenge for existing E.212 structure and availability</a:t>
            </a:r>
          </a:p>
        </p:txBody>
      </p:sp>
    </p:spTree>
    <p:extLst>
      <p:ext uri="{BB962C8B-B14F-4D97-AF65-F5344CB8AC3E}">
        <p14:creationId xmlns:p14="http://schemas.microsoft.com/office/powerpoint/2010/main" val="256808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1068" y="2102893"/>
            <a:ext cx="8243247" cy="4243316"/>
          </a:xfrm>
        </p:spPr>
        <p:txBody>
          <a:bodyPr/>
          <a:lstStyle/>
          <a:p>
            <a:r>
              <a:rPr lang="da-DK" sz="2100" dirty="0" smtClean="0"/>
              <a:t>Directives</a:t>
            </a:r>
          </a:p>
          <a:p>
            <a:pPr lvl="1"/>
            <a:r>
              <a:rPr lang="da-DK" dirty="0"/>
              <a:t>Framework </a:t>
            </a:r>
            <a:r>
              <a:rPr lang="da-DK" sz="1500" dirty="0" smtClean="0"/>
              <a:t>(efficient use . transparent</a:t>
            </a:r>
            <a:r>
              <a:rPr lang="da-DK" sz="1500" dirty="0"/>
              <a:t>, objective and non-discriminatory </a:t>
            </a:r>
            <a:r>
              <a:rPr lang="da-DK" sz="1500" dirty="0" smtClean="0"/>
              <a:t>criteria for assignment etc)</a:t>
            </a:r>
          </a:p>
          <a:p>
            <a:pPr lvl="1"/>
            <a:r>
              <a:rPr lang="da-DK" dirty="0" smtClean="0"/>
              <a:t>Universal Service </a:t>
            </a:r>
            <a:r>
              <a:rPr lang="da-DK" sz="1500" dirty="0" smtClean="0"/>
              <a:t>(access to non-geo numbers, 112, 116, number </a:t>
            </a:r>
            <a:r>
              <a:rPr lang="da-DK" sz="1500" dirty="0" smtClean="0"/>
              <a:t>portability, charging principles)</a:t>
            </a:r>
            <a:endParaRPr lang="da-DK" sz="1500" dirty="0" smtClean="0"/>
          </a:p>
          <a:p>
            <a:pPr lvl="1"/>
            <a:r>
              <a:rPr lang="da-DK" dirty="0" smtClean="0"/>
              <a:t>Authorisation </a:t>
            </a:r>
            <a:r>
              <a:rPr lang="da-DK" sz="1500" dirty="0" smtClean="0"/>
              <a:t>(authorisation required to access numbering resources)</a:t>
            </a:r>
          </a:p>
          <a:p>
            <a:pPr lvl="1"/>
            <a:r>
              <a:rPr lang="da-DK" dirty="0" smtClean="0"/>
              <a:t>Privacy </a:t>
            </a:r>
            <a:r>
              <a:rPr lang="da-DK" sz="1500" dirty="0" smtClean="0"/>
              <a:t>(Directory Listings, Marketing Opt-In)</a:t>
            </a:r>
            <a:endParaRPr lang="da-DK" sz="1500" dirty="0"/>
          </a:p>
          <a:p>
            <a:r>
              <a:rPr lang="da-DK" sz="2100" dirty="0" smtClean="0"/>
              <a:t>Standalone EC Decisions</a:t>
            </a:r>
            <a:endParaRPr lang="da-DK" sz="2100" dirty="0"/>
          </a:p>
          <a:p>
            <a:pPr lvl="1"/>
            <a:r>
              <a:rPr lang="da-DK" dirty="0" smtClean="0"/>
              <a:t>E.g. Decision on 116 </a:t>
            </a:r>
            <a:r>
              <a:rPr lang="da-DK" dirty="0" smtClean="0"/>
              <a:t> - </a:t>
            </a:r>
            <a:r>
              <a:rPr lang="da-DK" sz="1500" dirty="0" smtClean="0"/>
              <a:t>Harmonised numbers for harmonised services of Social Value</a:t>
            </a:r>
          </a:p>
          <a:p>
            <a:r>
              <a:rPr lang="da-DK" sz="2100" dirty="0" smtClean="0"/>
              <a:t>National Legislation</a:t>
            </a:r>
            <a:endParaRPr lang="da-DK" sz="2100" dirty="0"/>
          </a:p>
          <a:p>
            <a:r>
              <a:rPr lang="da-DK" sz="2100" dirty="0" smtClean="0"/>
              <a:t>ITU/ETSI/3GPP/IETF</a:t>
            </a:r>
            <a:endParaRPr lang="da-DK" sz="2100" dirty="0" smtClean="0"/>
          </a:p>
          <a:p>
            <a:pPr lvl="1"/>
            <a:r>
              <a:rPr lang="da-DK" dirty="0" smtClean="0"/>
              <a:t>Standards and Recommendations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Legal Basis for Numbering in Europe</a:t>
            </a:r>
            <a:endParaRPr lang="da-DK" dirty="0"/>
          </a:p>
        </p:txBody>
      </p:sp>
      <p:sp>
        <p:nvSpPr>
          <p:cNvPr id="4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734690" y="6255235"/>
            <a:ext cx="6309258" cy="821130"/>
          </a:xfrm>
        </p:spPr>
        <p:txBody>
          <a:bodyPr/>
          <a:lstStyle/>
          <a:p>
            <a:pPr algn="r"/>
            <a:r>
              <a:rPr lang="en-US" sz="1100" b="1" dirty="0">
                <a:solidFill>
                  <a:schemeClr val="bg2"/>
                </a:solidFill>
              </a:rPr>
              <a:t>Third CEPT workshop on “European Spectrum Management and Numbering</a:t>
            </a:r>
            <a:r>
              <a:rPr lang="en-US" sz="1100" b="1" dirty="0" smtClean="0">
                <a:solidFill>
                  <a:schemeClr val="bg2"/>
                </a:solidFill>
              </a:rPr>
              <a:t>”</a:t>
            </a:r>
          </a:p>
          <a:p>
            <a:pPr algn="r"/>
            <a:r>
              <a:rPr lang="en-GB" sz="1100" b="1" dirty="0" smtClean="0">
                <a:solidFill>
                  <a:schemeClr val="bg2"/>
                </a:solidFill>
              </a:rPr>
              <a:t>ECO, </a:t>
            </a:r>
            <a:r>
              <a:rPr lang="en-GB" sz="1100" b="1" dirty="0">
                <a:solidFill>
                  <a:schemeClr val="bg2"/>
                </a:solidFill>
              </a:rPr>
              <a:t>4</a:t>
            </a:r>
            <a:r>
              <a:rPr lang="en-GB" sz="1100" b="1" dirty="0" smtClean="0">
                <a:solidFill>
                  <a:schemeClr val="bg2"/>
                </a:solidFill>
              </a:rPr>
              <a:t> June 2014</a:t>
            </a:r>
            <a:endParaRPr lang="en-GB" sz="11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58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Organisation of WG NaN</a:t>
            </a:r>
            <a:endParaRPr lang="da-DK" dirty="0"/>
          </a:p>
        </p:txBody>
      </p:sp>
      <p:sp>
        <p:nvSpPr>
          <p:cNvPr id="6" name="Rectangle 5"/>
          <p:cNvSpPr/>
          <p:nvPr/>
        </p:nvSpPr>
        <p:spPr>
          <a:xfrm>
            <a:off x="187776" y="2171228"/>
            <a:ext cx="876844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WG NaN is responsible </a:t>
            </a:r>
            <a:r>
              <a:rPr lang="en-US" sz="1600" dirty="0"/>
              <a:t>for developing policies in numbering, naming and addressing and advising on technical regulatory matters to </a:t>
            </a:r>
            <a:r>
              <a:rPr lang="en-US" sz="1600" dirty="0" smtClean="0"/>
              <a:t>promote </a:t>
            </a:r>
            <a:r>
              <a:rPr lang="en-US" sz="1600" dirty="0"/>
              <a:t>telecom innovation and </a:t>
            </a:r>
            <a:r>
              <a:rPr lang="en-US" sz="1600" dirty="0" smtClean="0"/>
              <a:t>competition</a:t>
            </a:r>
            <a:endParaRPr lang="en-US" sz="1600" dirty="0"/>
          </a:p>
        </p:txBody>
      </p:sp>
      <p:pic>
        <p:nvPicPr>
          <p:cNvPr id="7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524" y="304483"/>
            <a:ext cx="189547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1523" y="3057628"/>
            <a:ext cx="2797175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Line 2"/>
          <p:cNvSpPr>
            <a:spLocks noChangeAspect="1" noChangeShapeType="1"/>
          </p:cNvSpPr>
          <p:nvPr/>
        </p:nvSpPr>
        <p:spPr bwMode="auto">
          <a:xfrm flipV="1">
            <a:off x="2787648" y="5172178"/>
            <a:ext cx="0" cy="176213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11" name="Line 50"/>
          <p:cNvSpPr>
            <a:spLocks noChangeAspect="1" noChangeShapeType="1"/>
          </p:cNvSpPr>
          <p:nvPr/>
        </p:nvSpPr>
        <p:spPr bwMode="auto">
          <a:xfrm flipV="1">
            <a:off x="1403348" y="5170591"/>
            <a:ext cx="0" cy="177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12" name="Line 5"/>
          <p:cNvSpPr>
            <a:spLocks noChangeAspect="1" noChangeShapeType="1"/>
          </p:cNvSpPr>
          <p:nvPr/>
        </p:nvSpPr>
        <p:spPr bwMode="auto">
          <a:xfrm flipV="1">
            <a:off x="5578473" y="5169003"/>
            <a:ext cx="0" cy="163513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13" name="Rounded Rectangle 12"/>
          <p:cNvSpPr>
            <a:spLocks noChangeAspect="1"/>
          </p:cNvSpPr>
          <p:nvPr/>
        </p:nvSpPr>
        <p:spPr>
          <a:xfrm>
            <a:off x="787398" y="5337278"/>
            <a:ext cx="1211262" cy="1036638"/>
          </a:xfrm>
          <a:prstGeom prst="roundRect">
            <a:avLst/>
          </a:prstGeom>
          <a:solidFill>
            <a:srgbClr val="FFC000"/>
          </a:solidFill>
          <a:ln w="63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14" name="Rounded Rectangle 13"/>
          <p:cNvSpPr>
            <a:spLocks noChangeAspect="1"/>
          </p:cNvSpPr>
          <p:nvPr/>
        </p:nvSpPr>
        <p:spPr>
          <a:xfrm>
            <a:off x="2184398" y="5337278"/>
            <a:ext cx="1211262" cy="1036638"/>
          </a:xfrm>
          <a:prstGeom prst="roundRect">
            <a:avLst/>
          </a:prstGeom>
          <a:solidFill>
            <a:srgbClr val="FFC000"/>
          </a:solidFill>
          <a:ln w="63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15" name="Rounded Rectangle 14"/>
          <p:cNvSpPr>
            <a:spLocks noChangeAspect="1"/>
          </p:cNvSpPr>
          <p:nvPr/>
        </p:nvSpPr>
        <p:spPr>
          <a:xfrm>
            <a:off x="3575048" y="5326166"/>
            <a:ext cx="1211262" cy="1036637"/>
          </a:xfrm>
          <a:prstGeom prst="roundRect">
            <a:avLst/>
          </a:prstGeom>
          <a:solidFill>
            <a:srgbClr val="FFC000"/>
          </a:solidFill>
          <a:ln w="63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16" name="Rounded Rectangle 15"/>
          <p:cNvSpPr>
            <a:spLocks noChangeAspect="1"/>
          </p:cNvSpPr>
          <p:nvPr/>
        </p:nvSpPr>
        <p:spPr>
          <a:xfrm>
            <a:off x="4973635" y="5319816"/>
            <a:ext cx="1211263" cy="1036637"/>
          </a:xfrm>
          <a:prstGeom prst="roundRect">
            <a:avLst/>
          </a:prstGeom>
          <a:solidFill>
            <a:srgbClr val="FFC000"/>
          </a:solidFill>
          <a:ln w="63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17" name="Text Box 16"/>
          <p:cNvSpPr txBox="1">
            <a:spLocks noChangeAspect="1" noChangeArrowheads="1"/>
          </p:cNvSpPr>
          <p:nvPr/>
        </p:nvSpPr>
        <p:spPr bwMode="auto">
          <a:xfrm>
            <a:off x="2484435" y="5316641"/>
            <a:ext cx="58896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a-DK" altLang="da-DK" sz="1000" b="1"/>
              <a:t>PT FNI</a:t>
            </a:r>
            <a:endParaRPr lang="en-US" altLang="da-DK" sz="1000" b="1" dirty="0"/>
          </a:p>
        </p:txBody>
      </p:sp>
      <p:sp>
        <p:nvSpPr>
          <p:cNvPr id="18" name="Text Box 17"/>
          <p:cNvSpPr txBox="1">
            <a:spLocks noChangeAspect="1" noChangeArrowheads="1"/>
          </p:cNvSpPr>
          <p:nvPr/>
        </p:nvSpPr>
        <p:spPr bwMode="auto">
          <a:xfrm>
            <a:off x="2268535" y="5481741"/>
            <a:ext cx="10144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a-DK" altLang="da-DK" sz="800" dirty="0"/>
              <a:t>Future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da-DK" altLang="da-DK" sz="800" dirty="0"/>
              <a:t>Numbering Issues</a:t>
            </a:r>
            <a:endParaRPr lang="en-US" altLang="da-DK" sz="800" dirty="0"/>
          </a:p>
        </p:txBody>
      </p:sp>
      <p:sp>
        <p:nvSpPr>
          <p:cNvPr id="19" name="Text Box 18"/>
          <p:cNvSpPr txBox="1">
            <a:spLocks noChangeAspect="1" noChangeArrowheads="1"/>
          </p:cNvSpPr>
          <p:nvPr/>
        </p:nvSpPr>
        <p:spPr bwMode="auto">
          <a:xfrm>
            <a:off x="2193923" y="5821466"/>
            <a:ext cx="126669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609600" indent="-609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a-DK" altLang="da-DK" sz="800" u="sng" dirty="0"/>
              <a:t>Chairman: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a-DK" altLang="da-DK" sz="800" dirty="0" smtClean="0"/>
              <a:t>Francesco Bernabei</a:t>
            </a:r>
            <a:r>
              <a:rPr lang="da-DK" altLang="da-DK" sz="800" dirty="0" smtClean="0"/>
              <a:t>(IT)</a:t>
            </a:r>
            <a:endParaRPr lang="da-DK" altLang="da-DK" sz="800" dirty="0"/>
          </a:p>
        </p:txBody>
      </p:sp>
      <p:sp>
        <p:nvSpPr>
          <p:cNvPr id="20" name="Text Box 24"/>
          <p:cNvSpPr txBox="1">
            <a:spLocks noChangeAspect="1" noChangeArrowheads="1"/>
          </p:cNvSpPr>
          <p:nvPr/>
        </p:nvSpPr>
        <p:spPr bwMode="auto">
          <a:xfrm>
            <a:off x="3868735" y="5326166"/>
            <a:ext cx="5619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a-DK" altLang="da-DK" sz="1000" b="1"/>
              <a:t>PT NP</a:t>
            </a:r>
            <a:endParaRPr lang="en-US" altLang="da-DK" sz="1000" b="1" dirty="0"/>
          </a:p>
        </p:txBody>
      </p:sp>
      <p:sp>
        <p:nvSpPr>
          <p:cNvPr id="21" name="Text Box 25"/>
          <p:cNvSpPr txBox="1">
            <a:spLocks noChangeAspect="1" noChangeArrowheads="1"/>
          </p:cNvSpPr>
          <p:nvPr/>
        </p:nvSpPr>
        <p:spPr bwMode="auto">
          <a:xfrm>
            <a:off x="3836985" y="5491266"/>
            <a:ext cx="6381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a-DK" altLang="da-DK" sz="800"/>
              <a:t>Number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da-DK" altLang="da-DK" sz="800"/>
              <a:t>Portability</a:t>
            </a:r>
            <a:endParaRPr lang="en-US" altLang="da-DK" sz="800" dirty="0"/>
          </a:p>
        </p:txBody>
      </p:sp>
      <p:sp>
        <p:nvSpPr>
          <p:cNvPr id="22" name="Text Box 26"/>
          <p:cNvSpPr txBox="1">
            <a:spLocks noChangeAspect="1" noChangeArrowheads="1"/>
          </p:cNvSpPr>
          <p:nvPr/>
        </p:nvSpPr>
        <p:spPr bwMode="auto">
          <a:xfrm>
            <a:off x="3597273" y="5830991"/>
            <a:ext cx="123142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a-DK" altLang="da-DK" sz="800" u="sng" dirty="0"/>
              <a:t>Chairman: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a-DK" altLang="da-DK" sz="800" dirty="0"/>
              <a:t>João Feijó Silva (POR</a:t>
            </a:r>
            <a:r>
              <a:rPr lang="da-DK" altLang="da-DK" sz="800" dirty="0" smtClean="0"/>
              <a:t>)</a:t>
            </a:r>
          </a:p>
          <a:p>
            <a:pPr>
              <a:spcBef>
                <a:spcPct val="0"/>
              </a:spcBef>
              <a:buFontTx/>
              <a:buNone/>
            </a:pPr>
            <a:endParaRPr lang="da-DK" altLang="da-DK" sz="800" dirty="0"/>
          </a:p>
        </p:txBody>
      </p:sp>
      <p:sp>
        <p:nvSpPr>
          <p:cNvPr id="23" name="Text Box 28"/>
          <p:cNvSpPr txBox="1">
            <a:spLocks noChangeAspect="1" noChangeArrowheads="1"/>
          </p:cNvSpPr>
          <p:nvPr/>
        </p:nvSpPr>
        <p:spPr bwMode="auto">
          <a:xfrm>
            <a:off x="1055685" y="5348391"/>
            <a:ext cx="6762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a-DK" altLang="da-DK" sz="1000" b="1"/>
              <a:t>PT TRIS</a:t>
            </a:r>
            <a:endParaRPr lang="en-US" altLang="da-DK" sz="1000" b="1" dirty="0"/>
          </a:p>
        </p:txBody>
      </p:sp>
      <p:sp>
        <p:nvSpPr>
          <p:cNvPr id="24" name="Text Box 29"/>
          <p:cNvSpPr txBox="1">
            <a:spLocks noChangeAspect="1" noChangeArrowheads="1"/>
          </p:cNvSpPr>
          <p:nvPr/>
        </p:nvSpPr>
        <p:spPr bwMode="auto">
          <a:xfrm>
            <a:off x="881060" y="5513491"/>
            <a:ext cx="10096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a-DK" altLang="da-DK" sz="800"/>
              <a:t>Technical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da-DK" altLang="da-DK" sz="800"/>
              <a:t>Regulatory Issues</a:t>
            </a:r>
            <a:endParaRPr lang="en-US" altLang="da-DK" sz="800" dirty="0"/>
          </a:p>
        </p:txBody>
      </p:sp>
      <p:sp>
        <p:nvSpPr>
          <p:cNvPr id="25" name="Text Box 30"/>
          <p:cNvSpPr txBox="1">
            <a:spLocks noChangeAspect="1" noChangeArrowheads="1"/>
          </p:cNvSpPr>
          <p:nvPr/>
        </p:nvSpPr>
        <p:spPr bwMode="auto">
          <a:xfrm>
            <a:off x="809623" y="5821466"/>
            <a:ext cx="11223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a-DK" altLang="da-DK" sz="800" u="sng"/>
              <a:t>Chairman: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a-DK" altLang="da-DK" sz="800"/>
              <a:t>Daniel Voisard (SUI)</a:t>
            </a:r>
          </a:p>
        </p:txBody>
      </p:sp>
      <p:sp>
        <p:nvSpPr>
          <p:cNvPr id="26" name="Text Box 32"/>
          <p:cNvSpPr txBox="1">
            <a:spLocks noChangeAspect="1" noChangeArrowheads="1"/>
          </p:cNvSpPr>
          <p:nvPr/>
        </p:nvSpPr>
        <p:spPr bwMode="auto">
          <a:xfrm>
            <a:off x="5314948" y="5335691"/>
            <a:ext cx="55403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a-DK" altLang="da-DK" sz="1000" b="1"/>
              <a:t>PT ES</a:t>
            </a:r>
            <a:endParaRPr lang="en-US" altLang="da-DK" sz="1000" b="1" dirty="0"/>
          </a:p>
        </p:txBody>
      </p:sp>
      <p:sp>
        <p:nvSpPr>
          <p:cNvPr id="27" name="Text Box 33"/>
          <p:cNvSpPr txBox="1">
            <a:spLocks noChangeAspect="1" noChangeArrowheads="1"/>
          </p:cNvSpPr>
          <p:nvPr/>
        </p:nvSpPr>
        <p:spPr bwMode="auto">
          <a:xfrm>
            <a:off x="5232398" y="5500791"/>
            <a:ext cx="7334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a-DK" altLang="da-DK" sz="800"/>
              <a:t>Emergency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da-DK" altLang="da-DK" sz="800"/>
              <a:t>Services</a:t>
            </a:r>
            <a:endParaRPr lang="en-US" altLang="da-DK" sz="800" dirty="0"/>
          </a:p>
        </p:txBody>
      </p:sp>
      <p:sp>
        <p:nvSpPr>
          <p:cNvPr id="28" name="Text Box 34"/>
          <p:cNvSpPr txBox="1">
            <a:spLocks noChangeAspect="1" noChangeArrowheads="1"/>
          </p:cNvSpPr>
          <p:nvPr/>
        </p:nvSpPr>
        <p:spPr bwMode="auto">
          <a:xfrm>
            <a:off x="4975223" y="5840516"/>
            <a:ext cx="920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a-DK" altLang="da-DK" sz="800" u="sng"/>
              <a:t>Chairman: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a-DK" altLang="da-DK" sz="800"/>
              <a:t>Florin Dragomir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a-DK" altLang="da-DK" sz="800"/>
              <a:t>(ROU)</a:t>
            </a:r>
            <a:endParaRPr lang="da-DK" altLang="da-DK" sz="800" u="sng"/>
          </a:p>
        </p:txBody>
      </p:sp>
      <p:sp>
        <p:nvSpPr>
          <p:cNvPr id="29" name="Line 41"/>
          <p:cNvSpPr>
            <a:spLocks noChangeAspect="1" noChangeShapeType="1"/>
          </p:cNvSpPr>
          <p:nvPr/>
        </p:nvSpPr>
        <p:spPr bwMode="auto">
          <a:xfrm>
            <a:off x="3333748" y="4765778"/>
            <a:ext cx="0" cy="406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30" name="Line 42"/>
          <p:cNvSpPr>
            <a:spLocks noChangeAspect="1" noChangeShapeType="1"/>
          </p:cNvSpPr>
          <p:nvPr/>
        </p:nvSpPr>
        <p:spPr bwMode="auto">
          <a:xfrm flipV="1">
            <a:off x="1403348" y="5169003"/>
            <a:ext cx="4176712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grpSp>
        <p:nvGrpSpPr>
          <p:cNvPr id="31" name="Group 11"/>
          <p:cNvGrpSpPr>
            <a:grpSpLocks/>
          </p:cNvGrpSpPr>
          <p:nvPr/>
        </p:nvGrpSpPr>
        <p:grpSpPr bwMode="auto">
          <a:xfrm>
            <a:off x="2125660" y="3970441"/>
            <a:ext cx="2587220" cy="893609"/>
            <a:chOff x="3302000" y="1697458"/>
            <a:chExt cx="2411526" cy="893312"/>
          </a:xfrm>
        </p:grpSpPr>
        <p:sp>
          <p:nvSpPr>
            <p:cNvPr id="32" name="AutoShape 8"/>
            <p:cNvSpPr>
              <a:spLocks noChangeAspect="1" noChangeArrowheads="1"/>
            </p:cNvSpPr>
            <p:nvPr/>
          </p:nvSpPr>
          <p:spPr bwMode="auto">
            <a:xfrm>
              <a:off x="3302000" y="1697458"/>
              <a:ext cx="2411526" cy="785551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28575" cmpd="sng">
              <a:solidFill>
                <a:srgbClr val="FF0000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200" dirty="0"/>
            </a:p>
          </p:txBody>
        </p:sp>
        <p:sp>
          <p:nvSpPr>
            <p:cNvPr id="33" name="Text Box 9"/>
            <p:cNvSpPr txBox="1">
              <a:spLocks noChangeAspect="1" noChangeArrowheads="1"/>
            </p:cNvSpPr>
            <p:nvPr/>
          </p:nvSpPr>
          <p:spPr bwMode="auto">
            <a:xfrm>
              <a:off x="4110772" y="1697458"/>
              <a:ext cx="800219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da-DK" altLang="da-DK" sz="1200" b="1"/>
                <a:t>WG NaN</a:t>
              </a:r>
              <a:endParaRPr lang="en-US" altLang="da-DK" sz="1200" b="1" dirty="0"/>
            </a:p>
          </p:txBody>
        </p:sp>
        <p:sp>
          <p:nvSpPr>
            <p:cNvPr id="34" name="Text Box 10"/>
            <p:cNvSpPr txBox="1">
              <a:spLocks noChangeAspect="1" noChangeArrowheads="1"/>
            </p:cNvSpPr>
            <p:nvPr/>
          </p:nvSpPr>
          <p:spPr bwMode="auto">
            <a:xfrm>
              <a:off x="3379787" y="2129258"/>
              <a:ext cx="2228070" cy="4615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da-DK" altLang="da-DK" sz="800" dirty="0"/>
                <a:t>Chairman:	</a:t>
              </a:r>
              <a:r>
                <a:rPr lang="da-DK" altLang="da-DK" sz="800" dirty="0" smtClean="0"/>
                <a:t>Johannes </a:t>
              </a:r>
              <a:r>
                <a:rPr lang="da-DK" altLang="da-DK" sz="800" dirty="0"/>
                <a:t>Vallesverd (NOR)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da-DK" altLang="da-DK" sz="800" dirty="0"/>
                <a:t>Vice-Chairman:	</a:t>
              </a:r>
              <a:r>
                <a:rPr lang="da-DK" altLang="da-DK" sz="800" dirty="0" smtClean="0"/>
                <a:t>Vacant</a:t>
              </a:r>
              <a:endParaRPr lang="en-US" altLang="da-DK" sz="800" dirty="0"/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da-DK" altLang="da-DK" sz="800" dirty="0"/>
                <a:t>	</a:t>
              </a:r>
              <a:endParaRPr lang="en-US" altLang="da-DK" sz="800" dirty="0"/>
            </a:p>
          </p:txBody>
        </p:sp>
        <p:sp>
          <p:nvSpPr>
            <p:cNvPr id="35" name="Text Box 33"/>
            <p:cNvSpPr txBox="1">
              <a:spLocks noChangeAspect="1" noChangeArrowheads="1"/>
            </p:cNvSpPr>
            <p:nvPr/>
          </p:nvSpPr>
          <p:spPr bwMode="auto">
            <a:xfrm>
              <a:off x="3645646" y="1893107"/>
              <a:ext cx="1679960" cy="215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da-DK" altLang="da-DK" sz="800"/>
                <a:t>Numbering &amp; Networks</a:t>
              </a:r>
              <a:endParaRPr lang="en-US" altLang="da-DK" sz="800" dirty="0"/>
            </a:p>
          </p:txBody>
        </p:sp>
      </p:grpSp>
      <p:cxnSp>
        <p:nvCxnSpPr>
          <p:cNvPr id="36" name="Straight Connector 35"/>
          <p:cNvCxnSpPr/>
          <p:nvPr/>
        </p:nvCxnSpPr>
        <p:spPr>
          <a:xfrm flipH="1">
            <a:off x="4362448" y="3733903"/>
            <a:ext cx="2940050" cy="236538"/>
          </a:xfrm>
          <a:prstGeom prst="line">
            <a:avLst/>
          </a:prstGeom>
          <a:ln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4712880" y="3733903"/>
            <a:ext cx="2589618" cy="1022350"/>
          </a:xfrm>
          <a:prstGeom prst="line">
            <a:avLst/>
          </a:prstGeom>
          <a:ln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 Box 43"/>
          <p:cNvSpPr txBox="1">
            <a:spLocks noChangeArrowheads="1"/>
          </p:cNvSpPr>
          <p:nvPr/>
        </p:nvSpPr>
        <p:spPr bwMode="auto">
          <a:xfrm>
            <a:off x="685798" y="6431066"/>
            <a:ext cx="144462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800" dirty="0">
                <a:latin typeface="Tahoma" pitchFamily="34" charset="0"/>
              </a:rPr>
              <a:t>Updated: </a:t>
            </a:r>
            <a:r>
              <a:rPr lang="da-DK" altLang="da-DK" sz="800" dirty="0" smtClean="0">
                <a:latin typeface="Tahoma" pitchFamily="34" charset="0"/>
              </a:rPr>
              <a:t>June</a:t>
            </a:r>
            <a:r>
              <a:rPr lang="da-DK" altLang="da-DK" sz="800" dirty="0" smtClean="0">
                <a:latin typeface="Tahoma" pitchFamily="34" charset="0"/>
              </a:rPr>
              <a:t> </a:t>
            </a:r>
            <a:r>
              <a:rPr lang="da-DK" altLang="da-DK" sz="800" dirty="0" smtClean="0">
                <a:latin typeface="Tahoma" pitchFamily="34" charset="0"/>
              </a:rPr>
              <a:t>2014</a:t>
            </a:r>
            <a:endParaRPr lang="en-US" altLang="da-DK" sz="800" dirty="0">
              <a:latin typeface="Tahoma" pitchFamily="34" charset="0"/>
            </a:endParaRPr>
          </a:p>
        </p:txBody>
      </p:sp>
      <p:sp>
        <p:nvSpPr>
          <p:cNvPr id="39" name="Rectangle 6"/>
          <p:cNvSpPr>
            <a:spLocks noChangeArrowheads="1"/>
          </p:cNvSpPr>
          <p:nvPr/>
        </p:nvSpPr>
        <p:spPr bwMode="auto">
          <a:xfrm>
            <a:off x="5891210" y="2833791"/>
            <a:ext cx="2606675" cy="184150"/>
          </a:xfrm>
          <a:prstGeom prst="rect">
            <a:avLst/>
          </a:prstGeom>
          <a:gradFill rotWithShape="0">
            <a:gsLst>
              <a:gs pos="0">
                <a:srgbClr val="000066"/>
              </a:gs>
              <a:gs pos="50000">
                <a:srgbClr val="000099"/>
              </a:gs>
              <a:gs pos="100000">
                <a:srgbClr val="000066"/>
              </a:gs>
            </a:gsLst>
            <a:lin ang="2700000" scaled="1"/>
          </a:gradFill>
          <a:ln w="9525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da-DK" altLang="da-DK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0" name="Text Box 7"/>
          <p:cNvSpPr txBox="1">
            <a:spLocks noChangeArrowheads="1"/>
          </p:cNvSpPr>
          <p:nvPr/>
        </p:nvSpPr>
        <p:spPr bwMode="auto">
          <a:xfrm>
            <a:off x="6299198" y="2795691"/>
            <a:ext cx="1698625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a-DK" sz="1200" b="1" dirty="0">
                <a:solidFill>
                  <a:schemeClr val="bg1"/>
                </a:solidFill>
              </a:rPr>
              <a:t>Structure of the ECC</a:t>
            </a:r>
            <a:endParaRPr lang="en-US" altLang="da-DK" sz="1200" b="1" dirty="0">
              <a:solidFill>
                <a:schemeClr val="bg1"/>
              </a:solidFill>
            </a:endParaRPr>
          </a:p>
        </p:txBody>
      </p:sp>
      <p:pic>
        <p:nvPicPr>
          <p:cNvPr id="41" name="Picture 3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1210" y="3052866"/>
            <a:ext cx="407988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734690" y="6255235"/>
            <a:ext cx="6309258" cy="821130"/>
          </a:xfrm>
        </p:spPr>
        <p:txBody>
          <a:bodyPr/>
          <a:lstStyle/>
          <a:p>
            <a:pPr algn="r"/>
            <a:r>
              <a:rPr lang="en-US" sz="1100" b="1" dirty="0">
                <a:solidFill>
                  <a:schemeClr val="bg2"/>
                </a:solidFill>
              </a:rPr>
              <a:t>Third CEPT workshop on “European Spectrum Management and Numbering</a:t>
            </a:r>
            <a:r>
              <a:rPr lang="en-US" sz="1100" b="1" dirty="0" smtClean="0">
                <a:solidFill>
                  <a:schemeClr val="bg2"/>
                </a:solidFill>
              </a:rPr>
              <a:t>”</a:t>
            </a:r>
          </a:p>
          <a:p>
            <a:pPr algn="r"/>
            <a:r>
              <a:rPr lang="en-GB" sz="1100" b="1" dirty="0" smtClean="0">
                <a:solidFill>
                  <a:schemeClr val="bg2"/>
                </a:solidFill>
              </a:rPr>
              <a:t>ECO, </a:t>
            </a:r>
            <a:r>
              <a:rPr lang="en-GB" sz="1100" b="1" dirty="0">
                <a:solidFill>
                  <a:schemeClr val="bg2"/>
                </a:solidFill>
              </a:rPr>
              <a:t>4</a:t>
            </a:r>
            <a:r>
              <a:rPr lang="en-GB" sz="1100" b="1" dirty="0" smtClean="0">
                <a:solidFill>
                  <a:schemeClr val="bg2"/>
                </a:solidFill>
              </a:rPr>
              <a:t> June 2014</a:t>
            </a:r>
            <a:endParaRPr lang="en-GB" sz="11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467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Headline Work </a:t>
            </a:r>
            <a:r>
              <a:rPr lang="da-DK" dirty="0" smtClean="0"/>
              <a:t>Items</a:t>
            </a:r>
            <a:endParaRPr lang="da-DK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9626302"/>
              </p:ext>
            </p:extLst>
          </p:nvPr>
        </p:nvGraphicFramePr>
        <p:xfrm>
          <a:off x="286601" y="2325048"/>
          <a:ext cx="8325136" cy="2052627"/>
        </p:xfrm>
        <a:graphic>
          <a:graphicData uri="http://schemas.openxmlformats.org/drawingml/2006/table">
            <a:tbl>
              <a:tblPr firstRow="1">
                <a:tableStyleId>{8A107856-5554-42FB-B03E-39F5DBC370BA}</a:tableStyleId>
              </a:tblPr>
              <a:tblGrid>
                <a:gridCol w="2081284"/>
                <a:gridCol w="2081284"/>
                <a:gridCol w="1924335"/>
                <a:gridCol w="2238233"/>
              </a:tblGrid>
              <a:tr h="472743">
                <a:tc>
                  <a:txBody>
                    <a:bodyPr/>
                    <a:lstStyle/>
                    <a:p>
                      <a:r>
                        <a:rPr lang="da-DK" dirty="0" smtClean="0"/>
                        <a:t>PT ES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PT</a:t>
                      </a:r>
                      <a:r>
                        <a:rPr lang="da-DK" baseline="0" dirty="0" smtClean="0"/>
                        <a:t> FNI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PT</a:t>
                      </a:r>
                      <a:r>
                        <a:rPr lang="da-DK" baseline="0" dirty="0" smtClean="0"/>
                        <a:t> NP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PT</a:t>
                      </a:r>
                      <a:r>
                        <a:rPr lang="da-DK" baseline="0" dirty="0" smtClean="0"/>
                        <a:t> TRIS</a:t>
                      </a:r>
                      <a:endParaRPr lang="da-DK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sz="1200" dirty="0" smtClean="0"/>
                        <a:t>Establishing criteria for the accuracy &amp; reliability of 112 caller location information.</a:t>
                      </a:r>
                    </a:p>
                    <a:p>
                      <a:endParaRPr lang="da-DK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Evolution </a:t>
                      </a:r>
                      <a:r>
                        <a:rPr lang="en-GB" sz="1200" dirty="0">
                          <a:effectLst/>
                        </a:rPr>
                        <a:t>in the use </a:t>
                      </a:r>
                      <a:r>
                        <a:rPr lang="en-GB" sz="1200" dirty="0" smtClean="0">
                          <a:effectLst/>
                        </a:rPr>
                        <a:t>of E.212. Mobile</a:t>
                      </a:r>
                      <a:r>
                        <a:rPr lang="en-GB" sz="1200" baseline="0" dirty="0" smtClean="0">
                          <a:effectLst/>
                        </a:rPr>
                        <a:t> Network Codes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0814" marR="50814" marT="50784" marB="5078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</a:rPr>
                        <a:t>3rd Party Use of NP Data.</a:t>
                      </a:r>
                      <a:endParaRPr lang="en-US" sz="1200" b="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0773" marR="50773" marT="50802" marB="50802"/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Practical </a:t>
                      </a:r>
                      <a:r>
                        <a:rPr lang="da-DK" sz="1200" dirty="0" smtClean="0"/>
                        <a:t>Approaches for Infrastructure Mapping</a:t>
                      </a:r>
                      <a:endParaRPr lang="da-DK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1112520"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Numbering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for eCall</a:t>
                      </a:r>
                      <a:endParaRPr lang="en-US" sz="1200" b="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0814" marR="50814" marT="50784" marB="5078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</a:rPr>
                        <a:t>Evolution in CLI usage - decoupling of rights of use of numbers from service provision.</a:t>
                      </a:r>
                      <a:endParaRPr lang="en-US" sz="1200" b="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0773" marR="50773" marT="50802" marB="50802"/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Best</a:t>
                      </a:r>
                      <a:r>
                        <a:rPr lang="da-DK" sz="1200" baseline="0" dirty="0" smtClean="0"/>
                        <a:t> </a:t>
                      </a:r>
                      <a:r>
                        <a:rPr lang="da-DK" sz="1200" baseline="0" dirty="0" smtClean="0"/>
                        <a:t>practices for comparing </a:t>
                      </a:r>
                      <a:r>
                        <a:rPr lang="da-DK" sz="1200" dirty="0" smtClean="0"/>
                        <a:t>IASQ</a:t>
                      </a:r>
                      <a:endParaRPr lang="da-DK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734690" y="6255235"/>
            <a:ext cx="6309258" cy="821130"/>
          </a:xfrm>
        </p:spPr>
        <p:txBody>
          <a:bodyPr/>
          <a:lstStyle/>
          <a:p>
            <a:pPr algn="r"/>
            <a:r>
              <a:rPr lang="en-US" sz="1100" b="1" dirty="0">
                <a:solidFill>
                  <a:schemeClr val="bg2"/>
                </a:solidFill>
              </a:rPr>
              <a:t>Third CEPT workshop on “European Spectrum Management and Numbering</a:t>
            </a:r>
            <a:r>
              <a:rPr lang="en-US" sz="1100" b="1" dirty="0" smtClean="0">
                <a:solidFill>
                  <a:schemeClr val="bg2"/>
                </a:solidFill>
              </a:rPr>
              <a:t>”</a:t>
            </a:r>
          </a:p>
          <a:p>
            <a:pPr algn="r"/>
            <a:r>
              <a:rPr lang="en-GB" sz="1100" b="1" dirty="0" smtClean="0">
                <a:solidFill>
                  <a:schemeClr val="bg2"/>
                </a:solidFill>
              </a:rPr>
              <a:t>ECO, </a:t>
            </a:r>
            <a:r>
              <a:rPr lang="en-GB" sz="1100" b="1" dirty="0">
                <a:solidFill>
                  <a:schemeClr val="bg2"/>
                </a:solidFill>
              </a:rPr>
              <a:t>4</a:t>
            </a:r>
            <a:r>
              <a:rPr lang="en-GB" sz="1100" b="1" dirty="0" smtClean="0">
                <a:solidFill>
                  <a:schemeClr val="bg2"/>
                </a:solidFill>
              </a:rPr>
              <a:t> June 2014</a:t>
            </a:r>
            <a:endParaRPr lang="en-GB" sz="11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426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O New Presentation Template - JR 18.1.2012">
  <a:themeElements>
    <a:clrScheme name="">
      <a:dk1>
        <a:srgbClr val="000000"/>
      </a:dk1>
      <a:lt1>
        <a:srgbClr val="BFC5C8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DCDFE0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ECO New Presentation Template - JR 18.1.2012</Template>
  <TotalTime>11028</TotalTime>
  <Words>902</Words>
  <Application>Microsoft Office PowerPoint</Application>
  <PresentationFormat>On-screen Show (4:3)</PresentationFormat>
  <Paragraphs>147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ECO New Presentation Template - JR 18.1.2012</vt:lpstr>
      <vt:lpstr>PowerPoint Presentation</vt:lpstr>
      <vt:lpstr>Contents</vt:lpstr>
      <vt:lpstr>Numbering – Briefly!</vt:lpstr>
      <vt:lpstr>How National Numbering Plans are structured</vt:lpstr>
      <vt:lpstr>ITU-T E.164</vt:lpstr>
      <vt:lpstr>ITU-T E.212</vt:lpstr>
      <vt:lpstr>Legal Basis for Numbering in Europe</vt:lpstr>
      <vt:lpstr>Organisation of WG NaN</vt:lpstr>
      <vt:lpstr>Headline Work Items</vt:lpstr>
      <vt:lpstr>Thank you for your attention!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Jukka Rakkolainen</dc:creator>
  <cp:lastModifiedBy>Freddie McBride</cp:lastModifiedBy>
  <cp:revision>148</cp:revision>
  <cp:lastPrinted>2011-05-18T14:18:53Z</cp:lastPrinted>
  <dcterms:created xsi:type="dcterms:W3CDTF">2012-08-07T07:54:39Z</dcterms:created>
  <dcterms:modified xsi:type="dcterms:W3CDTF">2014-06-03T08:15:34Z</dcterms:modified>
</cp:coreProperties>
</file>